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10058400" cx="77724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5acfdb15_1_150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5acfdb15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3c97f128e_0_149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3c97f128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3c97f128e_0_165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3c97f128e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3c97f128e_0_18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3c97f128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3c97f128e_0_192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3c97f128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3c97f128e_0_20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3c97f128e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c97f128e_0_218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c97f128e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3c97f128e_0_23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3c97f128e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c97f128e_0_250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3c97f128e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3c97f128e_0_273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3c97f128e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3c97f128e_0_302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3c97f128e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3c97f128e_0_56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3c97f128e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3c97f128e_0_3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3c97f128e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3c97f128e_0_34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3c97f128e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3c97f128e_0_358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3c97f128e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3c97f128e_0_53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3c97f128e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3c97f128e_0_393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3c97f128e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3c97f128e_0_419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3c97f128e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3c97f128e_0_44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3c97f128e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3c97f128e_0_467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3c97f128e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3c97f128e_0_493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3c97f128e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3c97f128e_0_58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3c97f128e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3c61e9060_0_2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3c61e906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3c61e9060_0_2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3c61e906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3c97f128e_0_4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3c97f128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3c97f128e_0_67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3c97f128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3c97f128e_0_9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3c97f128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c97f128e_0_12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3c97f128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3c97f128e_0_139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3c97f128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64952" y="1456058"/>
            <a:ext cx="7242600" cy="4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64945" y="5542289"/>
            <a:ext cx="7242600" cy="15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264945" y="2163089"/>
            <a:ext cx="7242600" cy="38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264945" y="6164351"/>
            <a:ext cx="7242600" cy="25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64945" y="4206107"/>
            <a:ext cx="72426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264945" y="2253729"/>
            <a:ext cx="3399900" cy="6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107540" y="2253729"/>
            <a:ext cx="3399900" cy="6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264945" y="1086507"/>
            <a:ext cx="2386800" cy="14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264945" y="2717440"/>
            <a:ext cx="2386800" cy="6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16713" y="880293"/>
            <a:ext cx="5412600" cy="79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886200" y="-244"/>
            <a:ext cx="3886200" cy="1005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25675" y="2411542"/>
            <a:ext cx="3438300" cy="28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25675" y="5481569"/>
            <a:ext cx="3438300" cy="24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198575" y="1415969"/>
            <a:ext cx="3261300" cy="72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264945" y="8273124"/>
            <a:ext cx="5099100" cy="11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ai2.appinventor.mit.edu/" TargetMode="External"/><Relationship Id="rId4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ai2.appinventor.mit.edu/" TargetMode="External"/><Relationship Id="rId4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4.png"/><Relationship Id="rId7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Relationship Id="rId9" Type="http://schemas.openxmlformats.org/officeDocument/2006/relationships/image" Target="../media/image52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Relationship Id="rId7" Type="http://schemas.openxmlformats.org/officeDocument/2006/relationships/image" Target="../media/image17.png"/><Relationship Id="rId8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4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Relationship Id="rId4" Type="http://schemas.openxmlformats.org/officeDocument/2006/relationships/image" Target="../media/image35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tinyurl.com/MITCIS-kitty" TargetMode="External"/><Relationship Id="rId4" Type="http://schemas.openxmlformats.org/officeDocument/2006/relationships/hyperlink" Target="https://tinyurl.com/MITCIS-cat" TargetMode="External"/><Relationship Id="rId5" Type="http://schemas.openxmlformats.org/officeDocument/2006/relationships/hyperlink" Target="https://tinyurl.com/MITCIS-doggy" TargetMode="External"/><Relationship Id="rId6" Type="http://schemas.openxmlformats.org/officeDocument/2006/relationships/hyperlink" Target="https://tinyurl.com/MITCIS-dog" TargetMode="External"/><Relationship Id="rId7" Type="http://schemas.openxmlformats.org/officeDocument/2006/relationships/image" Target="../media/image4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663600" y="1120575"/>
            <a:ext cx="66741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Start a new project in </a:t>
            </a:r>
            <a:r>
              <a:rPr lang="en-GB" sz="1400" u="sng">
                <a:solidFill>
                  <a:srgbClr val="0097A7"/>
                </a:solidFill>
                <a:hlinkClick r:id="rId3"/>
              </a:rPr>
              <a:t>App Inventor</a:t>
            </a:r>
            <a:r>
              <a:rPr lang="en-GB" sz="1400">
                <a:solidFill>
                  <a:schemeClr val="dk1"/>
                </a:solidFill>
              </a:rPr>
              <a:t> and name it </a:t>
            </a:r>
            <a:r>
              <a:rPr i="1" lang="en-GB" sz="1400">
                <a:solidFill>
                  <a:schemeClr val="dk1"/>
                </a:solidFill>
              </a:rPr>
              <a:t>HelloPurrWoof</a:t>
            </a:r>
            <a:r>
              <a:rPr lang="en-GB" sz="1400">
                <a:solidFill>
                  <a:schemeClr val="dk1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560300" y="376925"/>
            <a:ext cx="66741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App Inventor Intro: HelloPurrWoof</a:t>
            </a:r>
            <a:endParaRPr sz="22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663600" y="1987500"/>
            <a:ext cx="66741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Click on Screen one and set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i="1" lang="en-GB" sz="1400">
                <a:solidFill>
                  <a:schemeClr val="dk1"/>
                </a:solidFill>
              </a:rPr>
              <a:t>AlignHorizontal</a:t>
            </a:r>
            <a:r>
              <a:rPr lang="en-GB" sz="1400">
                <a:solidFill>
                  <a:schemeClr val="dk1"/>
                </a:solidFill>
              </a:rPr>
              <a:t> to </a:t>
            </a:r>
            <a:r>
              <a:rPr b="1" lang="en-GB" sz="1400">
                <a:solidFill>
                  <a:schemeClr val="dk1"/>
                </a:solidFill>
              </a:rPr>
              <a:t>Center: 3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i="1" lang="en-GB" sz="1400">
                <a:solidFill>
                  <a:schemeClr val="dk1"/>
                </a:solidFill>
              </a:rPr>
              <a:t>AlignVertical </a:t>
            </a:r>
            <a:r>
              <a:rPr lang="en-GB" sz="1400">
                <a:solidFill>
                  <a:schemeClr val="dk1"/>
                </a:solidFill>
              </a:rPr>
              <a:t>to </a:t>
            </a:r>
            <a:r>
              <a:rPr b="1" lang="en-GB" sz="1400">
                <a:solidFill>
                  <a:schemeClr val="dk1"/>
                </a:solidFill>
              </a:rPr>
              <a:t>Center: 2</a:t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75" y="3762925"/>
            <a:ext cx="6582649" cy="40025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4338075" y="3998550"/>
            <a:ext cx="797100" cy="23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5744575" y="4630900"/>
            <a:ext cx="797100" cy="67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13"/>
          <p:cNvCxnSpPr>
            <a:stCxn id="58" idx="3"/>
          </p:cNvCxnSpPr>
          <p:nvPr/>
        </p:nvCxnSpPr>
        <p:spPr>
          <a:xfrm>
            <a:off x="5135175" y="4116900"/>
            <a:ext cx="609000" cy="528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Set the image's height and width.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75" name="Google Shape;175;p22"/>
          <p:cNvSpPr txBox="1"/>
          <p:nvPr>
            <p:ph idx="1" type="subTitle"/>
          </p:nvPr>
        </p:nvSpPr>
        <p:spPr>
          <a:xfrm>
            <a:off x="434700" y="1980775"/>
            <a:ext cx="69030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Under Properties, click on Height - set it to 150 pixels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Do the same for Width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Erase the words under Text</a:t>
            </a:r>
            <a:endParaRPr sz="1400">
              <a:solidFill>
                <a:srgbClr val="000000"/>
              </a:solidFill>
            </a:endParaRPr>
          </a:p>
        </p:txBody>
      </p:sp>
      <p:grpSp>
        <p:nvGrpSpPr>
          <p:cNvPr id="176" name="Google Shape;176;p22"/>
          <p:cNvGrpSpPr/>
          <p:nvPr/>
        </p:nvGrpSpPr>
        <p:grpSpPr>
          <a:xfrm>
            <a:off x="468275" y="3186589"/>
            <a:ext cx="6835850" cy="5059474"/>
            <a:chOff x="501850" y="2762614"/>
            <a:chExt cx="6835850" cy="5059474"/>
          </a:xfrm>
        </p:grpSpPr>
        <p:pic>
          <p:nvPicPr>
            <p:cNvPr id="177" name="Google Shape;17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1850" y="2762614"/>
              <a:ext cx="6835850" cy="5059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22"/>
            <p:cNvSpPr/>
            <p:nvPr/>
          </p:nvSpPr>
          <p:spPr>
            <a:xfrm>
              <a:off x="5940150" y="4955176"/>
              <a:ext cx="1070700" cy="6159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5998630" y="6627211"/>
              <a:ext cx="1070700" cy="302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0" name="Google Shape;180;p22"/>
          <p:cNvCxnSpPr>
            <a:endCxn id="179" idx="0"/>
          </p:cNvCxnSpPr>
          <p:nvPr/>
        </p:nvCxnSpPr>
        <p:spPr>
          <a:xfrm>
            <a:off x="3242705" y="2646286"/>
            <a:ext cx="3257700" cy="4404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2"/>
          <p:cNvCxnSpPr/>
          <p:nvPr/>
        </p:nvCxnSpPr>
        <p:spPr>
          <a:xfrm>
            <a:off x="4918525" y="2374651"/>
            <a:ext cx="1675800" cy="3156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22"/>
          <p:cNvSpPr/>
          <p:nvPr/>
        </p:nvSpPr>
        <p:spPr>
          <a:xfrm>
            <a:off x="1360200" y="4894706"/>
            <a:ext cx="1212900" cy="1104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2"/>
          <p:cNvSpPr txBox="1"/>
          <p:nvPr/>
        </p:nvSpPr>
        <p:spPr>
          <a:xfrm>
            <a:off x="1025400" y="8574700"/>
            <a:ext cx="2073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Your </a:t>
            </a:r>
            <a:r>
              <a:rPr b="1" lang="en-GB">
                <a:solidFill>
                  <a:schemeClr val="dk1"/>
                </a:solidFill>
              </a:rPr>
              <a:t>ButtonCat</a:t>
            </a:r>
            <a:r>
              <a:rPr lang="en-GB">
                <a:solidFill>
                  <a:schemeClr val="dk1"/>
                </a:solidFill>
              </a:rPr>
              <a:t> should now look like this.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84" name="Google Shape;184;p22"/>
          <p:cNvCxnSpPr>
            <a:endCxn id="182" idx="2"/>
          </p:cNvCxnSpPr>
          <p:nvPr/>
        </p:nvCxnSpPr>
        <p:spPr>
          <a:xfrm rot="10800000">
            <a:off x="1966650" y="5998706"/>
            <a:ext cx="0" cy="2539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Repeat the steps for </a:t>
            </a:r>
            <a:r>
              <a:rPr b="1" lang="en-GB" sz="2400">
                <a:solidFill>
                  <a:srgbClr val="000000"/>
                </a:solidFill>
              </a:rPr>
              <a:t>ButtonDog.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190" name="Google Shape;190;p23"/>
          <p:cNvSpPr txBox="1"/>
          <p:nvPr>
            <p:ph idx="1" type="subTitle"/>
          </p:nvPr>
        </p:nvSpPr>
        <p:spPr>
          <a:xfrm>
            <a:off x="434700" y="1980775"/>
            <a:ext cx="69030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Select the dog.jpg Image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Set the Height and Width to 150 pixels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Erase the words under Text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813" y="3378377"/>
            <a:ext cx="6338774" cy="469347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 txBox="1"/>
          <p:nvPr>
            <p:ph idx="1" type="subTitle"/>
          </p:nvPr>
        </p:nvSpPr>
        <p:spPr>
          <a:xfrm>
            <a:off x="434700" y="8704975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Your screen should now look like this.</a:t>
            </a:r>
            <a:endParaRPr b="1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It’s time to code our app! Switch to the Blocks window (top right corner).</a:t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198" name="Google Shape;198;p24"/>
          <p:cNvPicPr preferRelativeResize="0"/>
          <p:nvPr/>
        </p:nvPicPr>
        <p:blipFill rotWithShape="1">
          <a:blip r:embed="rId3">
            <a:alphaModFix/>
          </a:blip>
          <a:srcRect b="-529" l="220" r="-220" t="530"/>
          <a:stretch/>
        </p:blipFill>
        <p:spPr>
          <a:xfrm>
            <a:off x="434700" y="3228645"/>
            <a:ext cx="6903001" cy="436322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4"/>
          <p:cNvSpPr/>
          <p:nvPr/>
        </p:nvSpPr>
        <p:spPr>
          <a:xfrm>
            <a:off x="6842050" y="3162300"/>
            <a:ext cx="584700" cy="30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Google Shape;200;p24"/>
          <p:cNvCxnSpPr>
            <a:endCxn id="199" idx="0"/>
          </p:cNvCxnSpPr>
          <p:nvPr/>
        </p:nvCxnSpPr>
        <p:spPr>
          <a:xfrm>
            <a:off x="4122700" y="1871400"/>
            <a:ext cx="3011700" cy="1290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Create some variables to count the votes.</a:t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00" y="3398892"/>
            <a:ext cx="6902998" cy="3387082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>
            <p:ph idx="1" type="subTitle"/>
          </p:nvPr>
        </p:nvSpPr>
        <p:spPr>
          <a:xfrm>
            <a:off x="434700" y="1980775"/>
            <a:ext cx="69030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Click on </a:t>
            </a:r>
            <a:r>
              <a:rPr b="1" lang="en-GB" sz="1400">
                <a:solidFill>
                  <a:srgbClr val="000000"/>
                </a:solidFill>
              </a:rPr>
              <a:t>Variables</a:t>
            </a:r>
            <a:endParaRPr b="1" sz="1400">
              <a:solidFill>
                <a:srgbClr val="000000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Drag out two </a:t>
            </a:r>
            <a:r>
              <a:rPr b="1" lang="en-GB" sz="1400">
                <a:solidFill>
                  <a:srgbClr val="000000"/>
                </a:solidFill>
              </a:rPr>
              <a:t>			       </a:t>
            </a:r>
            <a:r>
              <a:rPr lang="en-GB" sz="1400">
                <a:solidFill>
                  <a:srgbClr val="000000"/>
                </a:solidFill>
              </a:rPr>
              <a:t>blocks</a:t>
            </a:r>
            <a:endParaRPr sz="1400">
              <a:solidFill>
                <a:srgbClr val="000000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Rename the first DogVote</a:t>
            </a:r>
            <a:endParaRPr sz="1400">
              <a:solidFill>
                <a:srgbClr val="000000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Rename the second CatVote</a:t>
            </a:r>
            <a:endParaRPr sz="1400">
              <a:solidFill>
                <a:srgbClr val="000000"/>
              </a:solidFill>
            </a:endParaRPr>
          </a:p>
        </p:txBody>
      </p:sp>
      <p:cxnSp>
        <p:nvCxnSpPr>
          <p:cNvPr id="208" name="Google Shape;208;p25"/>
          <p:cNvCxnSpPr/>
          <p:nvPr/>
        </p:nvCxnSpPr>
        <p:spPr>
          <a:xfrm>
            <a:off x="2997050" y="3727525"/>
            <a:ext cx="2061300" cy="1067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5"/>
          <p:cNvCxnSpPr/>
          <p:nvPr/>
        </p:nvCxnSpPr>
        <p:spPr>
          <a:xfrm>
            <a:off x="3055525" y="3757275"/>
            <a:ext cx="1257300" cy="1432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" name="Google Shape;210;p25"/>
          <p:cNvSpPr/>
          <p:nvPr/>
        </p:nvSpPr>
        <p:spPr>
          <a:xfrm>
            <a:off x="1885950" y="3586275"/>
            <a:ext cx="1169700" cy="30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5"/>
          <p:cNvSpPr/>
          <p:nvPr/>
        </p:nvSpPr>
        <p:spPr>
          <a:xfrm>
            <a:off x="561750" y="4645100"/>
            <a:ext cx="783300" cy="30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2" name="Google Shape;212;p25"/>
          <p:cNvCxnSpPr>
            <a:stCxn id="211" idx="3"/>
            <a:endCxn id="210" idx="1"/>
          </p:cNvCxnSpPr>
          <p:nvPr/>
        </p:nvCxnSpPr>
        <p:spPr>
          <a:xfrm flipH="1" rot="10800000">
            <a:off x="1345050" y="3737600"/>
            <a:ext cx="540900" cy="1058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213" name="Google Shape;21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6190" y="2279922"/>
            <a:ext cx="1514250" cy="22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00" y="3329876"/>
            <a:ext cx="6902999" cy="339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6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Set the</a:t>
            </a:r>
            <a:r>
              <a:rPr lang="en-GB" sz="2400">
                <a:solidFill>
                  <a:srgbClr val="000000"/>
                </a:solidFill>
              </a:rPr>
              <a:t> vote counter variables to 0 to start.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220" name="Google Shape;220;p26"/>
          <p:cNvSpPr txBox="1"/>
          <p:nvPr>
            <p:ph idx="1" type="subTitle"/>
          </p:nvPr>
        </p:nvSpPr>
        <p:spPr>
          <a:xfrm>
            <a:off x="434700" y="1980775"/>
            <a:ext cx="6903000" cy="10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Click on </a:t>
            </a:r>
            <a:r>
              <a:rPr b="1" lang="en-GB" sz="1400">
                <a:solidFill>
                  <a:srgbClr val="000000"/>
                </a:solidFill>
              </a:rPr>
              <a:t>Math</a:t>
            </a:r>
            <a:endParaRPr b="1" sz="1400">
              <a:solidFill>
                <a:srgbClr val="000000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Drag out two </a:t>
            </a:r>
            <a:r>
              <a:rPr b="1" lang="en-GB" sz="1400">
                <a:solidFill>
                  <a:srgbClr val="000000"/>
                </a:solidFill>
              </a:rPr>
              <a:t>0</a:t>
            </a:r>
            <a:r>
              <a:rPr lang="en-GB" sz="1400">
                <a:solidFill>
                  <a:srgbClr val="000000"/>
                </a:solidFill>
              </a:rPr>
              <a:t> blocks</a:t>
            </a:r>
            <a:endParaRPr sz="1400">
              <a:solidFill>
                <a:srgbClr val="000000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Attach the first to DogVote</a:t>
            </a:r>
            <a:endParaRPr sz="1400">
              <a:solidFill>
                <a:srgbClr val="000000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Attach the second to CatVote</a:t>
            </a:r>
            <a:endParaRPr sz="1400">
              <a:solidFill>
                <a:srgbClr val="000000"/>
              </a:solidFill>
            </a:endParaRPr>
          </a:p>
        </p:txBody>
      </p:sp>
      <p:cxnSp>
        <p:nvCxnSpPr>
          <p:cNvPr id="221" name="Google Shape;221;p26"/>
          <p:cNvCxnSpPr>
            <a:stCxn id="222" idx="3"/>
          </p:cNvCxnSpPr>
          <p:nvPr/>
        </p:nvCxnSpPr>
        <p:spPr>
          <a:xfrm>
            <a:off x="2205884" y="3683491"/>
            <a:ext cx="3336900" cy="1069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26"/>
          <p:cNvCxnSpPr>
            <a:stCxn id="222" idx="3"/>
          </p:cNvCxnSpPr>
          <p:nvPr/>
        </p:nvCxnSpPr>
        <p:spPr>
          <a:xfrm>
            <a:off x="2205884" y="3683491"/>
            <a:ext cx="3275100" cy="1441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p26"/>
          <p:cNvSpPr/>
          <p:nvPr/>
        </p:nvSpPr>
        <p:spPr>
          <a:xfrm>
            <a:off x="1796384" y="3532291"/>
            <a:ext cx="409500" cy="30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6"/>
          <p:cNvSpPr/>
          <p:nvPr/>
        </p:nvSpPr>
        <p:spPr>
          <a:xfrm>
            <a:off x="561750" y="3963625"/>
            <a:ext cx="783300" cy="227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5" name="Google Shape;225;p26"/>
          <p:cNvCxnSpPr>
            <a:stCxn id="224" idx="3"/>
            <a:endCxn id="222" idx="1"/>
          </p:cNvCxnSpPr>
          <p:nvPr/>
        </p:nvCxnSpPr>
        <p:spPr>
          <a:xfrm flipH="1" rot="10800000">
            <a:off x="1345050" y="3683425"/>
            <a:ext cx="451200" cy="393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Programming the vote buttons.</a:t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00" y="3316451"/>
            <a:ext cx="6902999" cy="3398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7"/>
          <p:cNvCxnSpPr>
            <a:stCxn id="233" idx="3"/>
          </p:cNvCxnSpPr>
          <p:nvPr/>
        </p:nvCxnSpPr>
        <p:spPr>
          <a:xfrm>
            <a:off x="3143250" y="3797125"/>
            <a:ext cx="1184100" cy="1773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27"/>
          <p:cNvSpPr/>
          <p:nvPr/>
        </p:nvSpPr>
        <p:spPr>
          <a:xfrm>
            <a:off x="1885950" y="3588325"/>
            <a:ext cx="1257300" cy="417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7"/>
          <p:cNvSpPr/>
          <p:nvPr/>
        </p:nvSpPr>
        <p:spPr>
          <a:xfrm>
            <a:off x="693325" y="5348888"/>
            <a:ext cx="783300" cy="30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5" name="Google Shape;235;p27"/>
          <p:cNvCxnSpPr>
            <a:stCxn id="234" idx="3"/>
            <a:endCxn id="233" idx="1"/>
          </p:cNvCxnSpPr>
          <p:nvPr/>
        </p:nvCxnSpPr>
        <p:spPr>
          <a:xfrm flipH="1" rot="10800000">
            <a:off x="1476625" y="3796988"/>
            <a:ext cx="409200" cy="1703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36" name="Google Shape;236;p27"/>
          <p:cNvSpPr txBox="1"/>
          <p:nvPr>
            <p:ph idx="1" type="subTitle"/>
          </p:nvPr>
        </p:nvSpPr>
        <p:spPr>
          <a:xfrm>
            <a:off x="434700" y="2045688"/>
            <a:ext cx="69030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Click on </a:t>
            </a:r>
            <a:r>
              <a:rPr b="1" lang="en-GB" sz="1400">
                <a:solidFill>
                  <a:srgbClr val="000000"/>
                </a:solidFill>
              </a:rPr>
              <a:t>ButtonCat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Drag out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37" name="Google Shape;23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9950" y="2302450"/>
            <a:ext cx="1555085" cy="5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 txBox="1"/>
          <p:nvPr/>
        </p:nvSpPr>
        <p:spPr>
          <a:xfrm>
            <a:off x="3736350" y="2119750"/>
            <a:ext cx="2576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(this triggers an action when someone presses </a:t>
            </a:r>
            <a:r>
              <a:rPr b="1" lang="en-GB">
                <a:solidFill>
                  <a:schemeClr val="dk1"/>
                </a:solidFill>
              </a:rPr>
              <a:t>ButtonCat</a:t>
            </a:r>
            <a:r>
              <a:rPr lang="en-GB">
                <a:solidFill>
                  <a:schemeClr val="dk1"/>
                </a:solidFill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/>
          <p:nvPr>
            <p:ph idx="1" type="subTitle"/>
          </p:nvPr>
        </p:nvSpPr>
        <p:spPr>
          <a:xfrm>
            <a:off x="434700" y="1893300"/>
            <a:ext cx="7012500" cy="10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Click on </a:t>
            </a:r>
            <a:r>
              <a:rPr b="1" lang="en-GB" sz="1400">
                <a:solidFill>
                  <a:srgbClr val="000000"/>
                </a:solidFill>
              </a:rPr>
              <a:t>Player1.</a:t>
            </a:r>
            <a:endParaRPr b="1" sz="1400">
              <a:solidFill>
                <a:srgbClr val="000000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Drag out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From Text add             and type cat.ogg (sets the sound to our cat meow)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Add        </a:t>
            </a:r>
            <a:r>
              <a:rPr b="1" lang="en-GB" sz="1400">
                <a:solidFill>
                  <a:srgbClr val="000000"/>
                </a:solidFill>
              </a:rPr>
              <a:t>                   </a:t>
            </a:r>
            <a:r>
              <a:rPr lang="en-GB" sz="1400">
                <a:solidFill>
                  <a:srgbClr val="000000"/>
                </a:solidFill>
              </a:rPr>
              <a:t>(this makes the player play the sound)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550" y="2202486"/>
            <a:ext cx="1653600" cy="2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Making a sound play.</a:t>
            </a:r>
            <a:endParaRPr b="1" sz="1400">
              <a:solidFill>
                <a:srgbClr val="000000"/>
              </a:solidFill>
            </a:endParaRPr>
          </a:p>
        </p:txBody>
      </p:sp>
      <p:grpSp>
        <p:nvGrpSpPr>
          <p:cNvPr id="246" name="Google Shape;246;p28"/>
          <p:cNvGrpSpPr/>
          <p:nvPr/>
        </p:nvGrpSpPr>
        <p:grpSpPr>
          <a:xfrm>
            <a:off x="434700" y="3980617"/>
            <a:ext cx="6903001" cy="5484457"/>
            <a:chOff x="434700" y="3237217"/>
            <a:chExt cx="6903001" cy="5484457"/>
          </a:xfrm>
        </p:grpSpPr>
        <p:pic>
          <p:nvPicPr>
            <p:cNvPr id="247" name="Google Shape;247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700" y="3237217"/>
              <a:ext cx="6903001" cy="548445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8" name="Google Shape;248;p28"/>
            <p:cNvCxnSpPr>
              <a:stCxn id="249" idx="3"/>
            </p:cNvCxnSpPr>
            <p:nvPr/>
          </p:nvCxnSpPr>
          <p:spPr>
            <a:xfrm flipH="1" rot="10800000">
              <a:off x="3421025" y="5730925"/>
              <a:ext cx="1111200" cy="22767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49" name="Google Shape;249;p28"/>
            <p:cNvSpPr/>
            <p:nvPr/>
          </p:nvSpPr>
          <p:spPr>
            <a:xfrm>
              <a:off x="1885925" y="7798825"/>
              <a:ext cx="1535100" cy="4176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620225" y="5904438"/>
              <a:ext cx="783300" cy="302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1" name="Google Shape;251;p28"/>
            <p:cNvCxnSpPr>
              <a:stCxn id="250" idx="3"/>
              <a:endCxn id="249" idx="1"/>
            </p:cNvCxnSpPr>
            <p:nvPr/>
          </p:nvCxnSpPr>
          <p:spPr>
            <a:xfrm>
              <a:off x="1403525" y="6055638"/>
              <a:ext cx="482400" cy="19521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  <p:sp>
          <p:nvSpPr>
            <p:cNvPr id="252" name="Google Shape;252;p28"/>
            <p:cNvSpPr/>
            <p:nvPr/>
          </p:nvSpPr>
          <p:spPr>
            <a:xfrm>
              <a:off x="538700" y="4010063"/>
              <a:ext cx="783300" cy="302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00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3" name="Google Shape;253;p28"/>
            <p:cNvCxnSpPr>
              <a:stCxn id="252" idx="3"/>
            </p:cNvCxnSpPr>
            <p:nvPr/>
          </p:nvCxnSpPr>
          <p:spPr>
            <a:xfrm>
              <a:off x="1322000" y="4161263"/>
              <a:ext cx="5037600" cy="0"/>
            </a:xfrm>
            <a:prstGeom prst="straightConnector1">
              <a:avLst/>
            </a:prstGeom>
            <a:noFill/>
            <a:ln cap="flat" cmpd="sng" w="28575">
              <a:solidFill>
                <a:srgbClr val="00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54" name="Google Shape;254;p28"/>
            <p:cNvSpPr/>
            <p:nvPr/>
          </p:nvSpPr>
          <p:spPr>
            <a:xfrm>
              <a:off x="1885925" y="5246550"/>
              <a:ext cx="1111200" cy="4176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5" name="Google Shape;255;p28"/>
            <p:cNvCxnSpPr>
              <a:stCxn id="254" idx="3"/>
            </p:cNvCxnSpPr>
            <p:nvPr/>
          </p:nvCxnSpPr>
          <p:spPr>
            <a:xfrm>
              <a:off x="2997125" y="5455350"/>
              <a:ext cx="1754400" cy="1445100"/>
            </a:xfrm>
            <a:prstGeom prst="straightConnector1">
              <a:avLst/>
            </a:prstGeom>
            <a:noFill/>
            <a:ln cap="flat" cmpd="sng" w="2857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6" name="Google Shape;256;p28"/>
            <p:cNvCxnSpPr/>
            <p:nvPr/>
          </p:nvCxnSpPr>
          <p:spPr>
            <a:xfrm flipH="1" rot="10800000">
              <a:off x="4751430" y="5964750"/>
              <a:ext cx="438300" cy="950400"/>
            </a:xfrm>
            <a:prstGeom prst="straightConnector1">
              <a:avLst/>
            </a:prstGeom>
            <a:noFill/>
            <a:ln cap="flat" cmpd="sng" w="28575">
              <a:solidFill>
                <a:srgbClr val="FF00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7" name="Google Shape;257;p28"/>
            <p:cNvCxnSpPr/>
            <p:nvPr/>
          </p:nvCxnSpPr>
          <p:spPr>
            <a:xfrm>
              <a:off x="6345120" y="4166625"/>
              <a:ext cx="0" cy="1447200"/>
            </a:xfrm>
            <a:prstGeom prst="straightConnector1">
              <a:avLst/>
            </a:prstGeom>
            <a:noFill/>
            <a:ln cap="flat" cmpd="sng" w="28575">
              <a:solidFill>
                <a:srgbClr val="00FFF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258" name="Google Shape;25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7675" y="3028565"/>
            <a:ext cx="1252125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1025" y="2610324"/>
            <a:ext cx="532523" cy="24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Repeat for </a:t>
            </a:r>
            <a:r>
              <a:rPr b="1" lang="en-GB" sz="2400">
                <a:solidFill>
                  <a:srgbClr val="000000"/>
                </a:solidFill>
              </a:rPr>
              <a:t>DogButton.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265" name="Google Shape;265;p29"/>
          <p:cNvSpPr txBox="1"/>
          <p:nvPr>
            <p:ph idx="1" type="subTitle"/>
          </p:nvPr>
        </p:nvSpPr>
        <p:spPr>
          <a:xfrm>
            <a:off x="434700" y="2045706"/>
            <a:ext cx="69030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Add  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Add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Add 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66" name="Google Shape;266;p29"/>
          <p:cNvSpPr txBox="1"/>
          <p:nvPr>
            <p:ph idx="1" type="subTitle"/>
          </p:nvPr>
        </p:nvSpPr>
        <p:spPr>
          <a:xfrm>
            <a:off x="434700" y="8704975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Your screen should now look like this.</a:t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267" name="Google Shape;2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00" y="3906155"/>
            <a:ext cx="6903001" cy="3406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075" y="2045700"/>
            <a:ext cx="1988194" cy="6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5825" y="2747450"/>
            <a:ext cx="3215989" cy="3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5825" y="3127501"/>
            <a:ext cx="1706322" cy="3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Adding the votes.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276" name="Google Shape;276;p30"/>
          <p:cNvSpPr txBox="1"/>
          <p:nvPr>
            <p:ph idx="1" type="subTitle"/>
          </p:nvPr>
        </p:nvSpPr>
        <p:spPr>
          <a:xfrm>
            <a:off x="434700" y="2045688"/>
            <a:ext cx="69030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Add</a:t>
            </a:r>
            <a:r>
              <a:rPr lang="en-GB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77" name="Google Shape;2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475" y="2169511"/>
            <a:ext cx="1982075" cy="5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 txBox="1"/>
          <p:nvPr/>
        </p:nvSpPr>
        <p:spPr>
          <a:xfrm>
            <a:off x="3517050" y="1932863"/>
            <a:ext cx="2576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(this triggers an action when after the sound plays)</a:t>
            </a:r>
            <a:endParaRPr/>
          </a:p>
        </p:txBody>
      </p:sp>
      <p:pic>
        <p:nvPicPr>
          <p:cNvPr id="279" name="Google Shape;2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700" y="3316454"/>
            <a:ext cx="6903001" cy="339852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/>
          <p:nvPr/>
        </p:nvSpPr>
        <p:spPr>
          <a:xfrm>
            <a:off x="1827900" y="3466524"/>
            <a:ext cx="1534800" cy="57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1" name="Google Shape;281;p30"/>
          <p:cNvCxnSpPr>
            <a:stCxn id="280" idx="3"/>
          </p:cNvCxnSpPr>
          <p:nvPr/>
        </p:nvCxnSpPr>
        <p:spPr>
          <a:xfrm>
            <a:off x="3362700" y="3752124"/>
            <a:ext cx="964800" cy="208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2" name="Google Shape;282;p30"/>
          <p:cNvSpPr/>
          <p:nvPr/>
        </p:nvSpPr>
        <p:spPr>
          <a:xfrm>
            <a:off x="4298100" y="5877024"/>
            <a:ext cx="1534800" cy="57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572875" y="6022825"/>
            <a:ext cx="826500" cy="263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4" name="Google Shape;284;p30"/>
          <p:cNvCxnSpPr>
            <a:stCxn id="283" idx="0"/>
          </p:cNvCxnSpPr>
          <p:nvPr/>
        </p:nvCxnSpPr>
        <p:spPr>
          <a:xfrm flipH="1" rot="10800000">
            <a:off x="986125" y="4102825"/>
            <a:ext cx="887400" cy="1920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00" y="3153431"/>
            <a:ext cx="6903001" cy="339479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1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Adding an "IF" statement.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291" name="Google Shape;291;p31"/>
          <p:cNvSpPr txBox="1"/>
          <p:nvPr>
            <p:ph idx="1" type="subTitle"/>
          </p:nvPr>
        </p:nvSpPr>
        <p:spPr>
          <a:xfrm>
            <a:off x="434700" y="2045688"/>
            <a:ext cx="69030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From Control add</a:t>
            </a:r>
            <a:r>
              <a:rPr lang="en-GB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92" name="Google Shape;292;p31"/>
          <p:cNvSpPr txBox="1"/>
          <p:nvPr/>
        </p:nvSpPr>
        <p:spPr>
          <a:xfrm>
            <a:off x="3508750" y="2020594"/>
            <a:ext cx="3932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(this is a special block that says </a:t>
            </a:r>
            <a:r>
              <a:rPr b="1" lang="en-GB">
                <a:solidFill>
                  <a:schemeClr val="dk1"/>
                </a:solidFill>
              </a:rPr>
              <a:t>IF</a:t>
            </a:r>
            <a:r>
              <a:rPr lang="en-GB">
                <a:solidFill>
                  <a:schemeClr val="dk1"/>
                </a:solidFill>
              </a:rPr>
              <a:t> something happens </a:t>
            </a:r>
            <a:r>
              <a:rPr b="1" lang="en-GB">
                <a:solidFill>
                  <a:schemeClr val="dk1"/>
                </a:solidFill>
              </a:rPr>
              <a:t>THEN </a:t>
            </a:r>
            <a:r>
              <a:rPr lang="en-GB">
                <a:solidFill>
                  <a:schemeClr val="dk1"/>
                </a:solidFill>
              </a:rPr>
              <a:t>do something else)</a:t>
            </a:r>
            <a:endParaRPr/>
          </a:p>
        </p:txBody>
      </p:sp>
      <p:sp>
        <p:nvSpPr>
          <p:cNvPr id="293" name="Google Shape;293;p31"/>
          <p:cNvSpPr/>
          <p:nvPr/>
        </p:nvSpPr>
        <p:spPr>
          <a:xfrm>
            <a:off x="1850790" y="3282800"/>
            <a:ext cx="657600" cy="57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4" name="Google Shape;294;p31"/>
          <p:cNvCxnSpPr>
            <a:stCxn id="293" idx="3"/>
          </p:cNvCxnSpPr>
          <p:nvPr/>
        </p:nvCxnSpPr>
        <p:spPr>
          <a:xfrm>
            <a:off x="2508390" y="3568400"/>
            <a:ext cx="1749300" cy="2222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p31"/>
          <p:cNvSpPr/>
          <p:nvPr/>
        </p:nvSpPr>
        <p:spPr>
          <a:xfrm>
            <a:off x="4210475" y="5800950"/>
            <a:ext cx="1554900" cy="763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2350" y="2085875"/>
            <a:ext cx="964800" cy="763208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1"/>
          <p:cNvSpPr/>
          <p:nvPr/>
        </p:nvSpPr>
        <p:spPr>
          <a:xfrm>
            <a:off x="640725" y="3452675"/>
            <a:ext cx="567000" cy="278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8" name="Google Shape;298;p31"/>
          <p:cNvCxnSpPr>
            <a:stCxn id="297" idx="3"/>
            <a:endCxn id="293" idx="1"/>
          </p:cNvCxnSpPr>
          <p:nvPr/>
        </p:nvCxnSpPr>
        <p:spPr>
          <a:xfrm flipH="1" rot="10800000">
            <a:off x="1207725" y="3568325"/>
            <a:ext cx="643200" cy="2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663600" y="1120575"/>
            <a:ext cx="66741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Start a new project in </a:t>
            </a:r>
            <a:r>
              <a:rPr lang="en-GB" sz="1400" u="sng">
                <a:solidFill>
                  <a:srgbClr val="0097A7"/>
                </a:solidFill>
                <a:hlinkClick r:id="rId3"/>
              </a:rPr>
              <a:t>App Inventor</a:t>
            </a:r>
            <a:r>
              <a:rPr lang="en-GB" sz="1400">
                <a:solidFill>
                  <a:schemeClr val="dk1"/>
                </a:solidFill>
              </a:rPr>
              <a:t> and name it </a:t>
            </a:r>
            <a:r>
              <a:rPr i="1" lang="en-GB" sz="1400">
                <a:solidFill>
                  <a:schemeClr val="dk1"/>
                </a:solidFill>
              </a:rPr>
              <a:t>HelloPurrWoof</a:t>
            </a:r>
            <a:r>
              <a:rPr lang="en-GB" sz="1400">
                <a:solidFill>
                  <a:schemeClr val="dk1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560300" y="376925"/>
            <a:ext cx="66741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App Inventor Intro: HelloPurrWoof</a:t>
            </a:r>
            <a:endParaRPr sz="2200"/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663600" y="1987500"/>
            <a:ext cx="66741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Add a label and rename it </a:t>
            </a:r>
            <a:r>
              <a:rPr b="1" lang="en-GB" sz="1400">
                <a:solidFill>
                  <a:schemeClr val="dk1"/>
                </a:solidFill>
              </a:rPr>
              <a:t>LabelQuestion</a:t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013" y="2612374"/>
            <a:ext cx="6443274" cy="40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779053" y="3991725"/>
            <a:ext cx="1543200" cy="23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3641350" y="4803675"/>
            <a:ext cx="797100" cy="23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5937350" y="6124059"/>
            <a:ext cx="797100" cy="23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" name="Google Shape;72;p14"/>
          <p:cNvCxnSpPr>
            <a:stCxn id="69" idx="3"/>
            <a:endCxn id="70" idx="1"/>
          </p:cNvCxnSpPr>
          <p:nvPr/>
        </p:nvCxnSpPr>
        <p:spPr>
          <a:xfrm>
            <a:off x="2322253" y="4110075"/>
            <a:ext cx="1319100" cy="812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" name="Google Shape;73;p14"/>
          <p:cNvCxnSpPr>
            <a:stCxn id="71" idx="0"/>
          </p:cNvCxnSpPr>
          <p:nvPr/>
        </p:nvCxnSpPr>
        <p:spPr>
          <a:xfrm rot="10800000">
            <a:off x="6335900" y="3256659"/>
            <a:ext cx="0" cy="2867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108" y="5086141"/>
            <a:ext cx="2675303" cy="270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2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Adding an "Else IF" statement.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305" name="Google Shape;305;p32"/>
          <p:cNvSpPr txBox="1"/>
          <p:nvPr>
            <p:ph idx="1" type="subTitle"/>
          </p:nvPr>
        </p:nvSpPr>
        <p:spPr>
          <a:xfrm>
            <a:off x="434700" y="2045688"/>
            <a:ext cx="69030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Click on the gear on the </a:t>
            </a:r>
            <a:r>
              <a:rPr b="1" lang="en-GB" sz="1400">
                <a:solidFill>
                  <a:srgbClr val="000000"/>
                </a:solidFill>
              </a:rPr>
              <a:t>IF</a:t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306" name="Google Shape;30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8250" y="2102700"/>
            <a:ext cx="964800" cy="7632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p32"/>
          <p:cNvCxnSpPr/>
          <p:nvPr/>
        </p:nvCxnSpPr>
        <p:spPr>
          <a:xfrm>
            <a:off x="3172500" y="2266075"/>
            <a:ext cx="607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8" name="Google Shape;308;p32"/>
          <p:cNvSpPr txBox="1"/>
          <p:nvPr>
            <p:ph idx="1" type="subTitle"/>
          </p:nvPr>
        </p:nvSpPr>
        <p:spPr>
          <a:xfrm>
            <a:off x="434700" y="3002188"/>
            <a:ext cx="69030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You should see a pop-up</a:t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309" name="Google Shape;30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5575" y="3088821"/>
            <a:ext cx="1761375" cy="160652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2"/>
          <p:cNvSpPr txBox="1"/>
          <p:nvPr>
            <p:ph idx="1" type="subTitle"/>
          </p:nvPr>
        </p:nvSpPr>
        <p:spPr>
          <a:xfrm>
            <a:off x="534750" y="5069775"/>
            <a:ext cx="33102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Drag the		 into the</a:t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311" name="Google Shape;31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7881" y="5142180"/>
            <a:ext cx="607500" cy="6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2"/>
          <p:cNvSpPr/>
          <p:nvPr/>
        </p:nvSpPr>
        <p:spPr>
          <a:xfrm>
            <a:off x="4666159" y="5235262"/>
            <a:ext cx="732000" cy="418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3" name="Google Shape;313;p32"/>
          <p:cNvCxnSpPr>
            <a:stCxn id="312" idx="3"/>
          </p:cNvCxnSpPr>
          <p:nvPr/>
        </p:nvCxnSpPr>
        <p:spPr>
          <a:xfrm>
            <a:off x="5398159" y="5444512"/>
            <a:ext cx="267600" cy="15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14" name="Google Shape;314;p32"/>
          <p:cNvSpPr/>
          <p:nvPr/>
        </p:nvSpPr>
        <p:spPr>
          <a:xfrm>
            <a:off x="5665750" y="5311427"/>
            <a:ext cx="898500" cy="763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5" name="Google Shape;315;p32"/>
          <p:cNvCxnSpPr/>
          <p:nvPr/>
        </p:nvCxnSpPr>
        <p:spPr>
          <a:xfrm>
            <a:off x="3929409" y="5229462"/>
            <a:ext cx="456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" name="Google Shape;316;p32"/>
          <p:cNvSpPr/>
          <p:nvPr/>
        </p:nvSpPr>
        <p:spPr>
          <a:xfrm>
            <a:off x="4866950" y="7009602"/>
            <a:ext cx="898500" cy="763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7" name="Google Shape;317;p32"/>
          <p:cNvCxnSpPr>
            <a:endCxn id="316" idx="2"/>
          </p:cNvCxnSpPr>
          <p:nvPr/>
        </p:nvCxnSpPr>
        <p:spPr>
          <a:xfrm rot="10800000">
            <a:off x="5316200" y="7772802"/>
            <a:ext cx="0" cy="50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18" name="Google Shape;318;p32"/>
          <p:cNvSpPr txBox="1"/>
          <p:nvPr/>
        </p:nvSpPr>
        <p:spPr>
          <a:xfrm>
            <a:off x="4161963" y="8116475"/>
            <a:ext cx="2571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You should see this appear if you did it correctly.</a:t>
            </a:r>
            <a:endParaRPr/>
          </a:p>
        </p:txBody>
      </p:sp>
      <p:pic>
        <p:nvPicPr>
          <p:cNvPr id="319" name="Google Shape;31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76384" y="5142175"/>
            <a:ext cx="552074" cy="3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00" y="3316453"/>
            <a:ext cx="6903001" cy="359852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3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Checking the vote.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326" name="Google Shape;326;p33"/>
          <p:cNvSpPr txBox="1"/>
          <p:nvPr>
            <p:ph idx="1" type="subTitle"/>
          </p:nvPr>
        </p:nvSpPr>
        <p:spPr>
          <a:xfrm>
            <a:off x="434700" y="2045688"/>
            <a:ext cx="69030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From Logic add 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3508750" y="1918255"/>
            <a:ext cx="3932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(</a:t>
            </a:r>
            <a:r>
              <a:rPr lang="en-GB">
                <a:solidFill>
                  <a:schemeClr val="dk1"/>
                </a:solidFill>
              </a:rPr>
              <a:t>this block looks to see if one block is the same (or equal) to another)</a:t>
            </a:r>
            <a:endParaRPr/>
          </a:p>
        </p:txBody>
      </p:sp>
      <p:sp>
        <p:nvSpPr>
          <p:cNvPr id="328" name="Google Shape;328;p33"/>
          <p:cNvSpPr/>
          <p:nvPr/>
        </p:nvSpPr>
        <p:spPr>
          <a:xfrm>
            <a:off x="1726925" y="4158100"/>
            <a:ext cx="780600" cy="37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9" name="Google Shape;329;p33"/>
          <p:cNvCxnSpPr>
            <a:stCxn id="328" idx="3"/>
            <a:endCxn id="330" idx="1"/>
          </p:cNvCxnSpPr>
          <p:nvPr/>
        </p:nvCxnSpPr>
        <p:spPr>
          <a:xfrm>
            <a:off x="2507525" y="4347850"/>
            <a:ext cx="1988400" cy="1690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0" name="Google Shape;330;p33"/>
          <p:cNvSpPr/>
          <p:nvPr/>
        </p:nvSpPr>
        <p:spPr>
          <a:xfrm>
            <a:off x="4495950" y="5848700"/>
            <a:ext cx="906300" cy="379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8888" y="2118325"/>
            <a:ext cx="1100903" cy="37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3"/>
          <p:cNvSpPr/>
          <p:nvPr/>
        </p:nvSpPr>
        <p:spPr>
          <a:xfrm>
            <a:off x="578775" y="3691500"/>
            <a:ext cx="597900" cy="379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3" name="Google Shape;333;p33"/>
          <p:cNvCxnSpPr>
            <a:stCxn id="332" idx="3"/>
            <a:endCxn id="328" idx="1"/>
          </p:cNvCxnSpPr>
          <p:nvPr/>
        </p:nvCxnSpPr>
        <p:spPr>
          <a:xfrm>
            <a:off x="1176675" y="3881100"/>
            <a:ext cx="550200" cy="466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Checking the vote continued.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339" name="Google Shape;339;p34"/>
          <p:cNvSpPr txBox="1"/>
          <p:nvPr>
            <p:ph idx="1" type="subTitle"/>
          </p:nvPr>
        </p:nvSpPr>
        <p:spPr>
          <a:xfrm>
            <a:off x="434700" y="2045694"/>
            <a:ext cx="6903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From Player1 add				   to 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40" name="Google Shape;3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3075" y="2095138"/>
            <a:ext cx="1835900" cy="2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588" y="2041775"/>
            <a:ext cx="1100903" cy="3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00" y="3625713"/>
            <a:ext cx="6903002" cy="4508938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4"/>
          <p:cNvSpPr/>
          <p:nvPr/>
        </p:nvSpPr>
        <p:spPr>
          <a:xfrm>
            <a:off x="1726875" y="7548850"/>
            <a:ext cx="1101000" cy="37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4" name="Google Shape;344;p34"/>
          <p:cNvCxnSpPr>
            <a:stCxn id="343" idx="3"/>
            <a:endCxn id="345" idx="1"/>
          </p:cNvCxnSpPr>
          <p:nvPr/>
        </p:nvCxnSpPr>
        <p:spPr>
          <a:xfrm flipH="1" rot="10800000">
            <a:off x="2827875" y="6316900"/>
            <a:ext cx="1909800" cy="1421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p34"/>
          <p:cNvSpPr/>
          <p:nvPr/>
        </p:nvSpPr>
        <p:spPr>
          <a:xfrm>
            <a:off x="4737750" y="6127400"/>
            <a:ext cx="1594800" cy="379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4"/>
          <p:cNvSpPr/>
          <p:nvPr/>
        </p:nvSpPr>
        <p:spPr>
          <a:xfrm>
            <a:off x="578775" y="6038350"/>
            <a:ext cx="597900" cy="379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" name="Google Shape;347;p34"/>
          <p:cNvCxnSpPr>
            <a:stCxn id="346" idx="3"/>
            <a:endCxn id="343" idx="1"/>
          </p:cNvCxnSpPr>
          <p:nvPr/>
        </p:nvCxnSpPr>
        <p:spPr>
          <a:xfrm>
            <a:off x="1176675" y="6227950"/>
            <a:ext cx="550200" cy="151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00" y="3625718"/>
            <a:ext cx="6903001" cy="362653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5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Checking the vote continued.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354" name="Google Shape;354;p35"/>
          <p:cNvSpPr txBox="1"/>
          <p:nvPr>
            <p:ph idx="1" type="subTitle"/>
          </p:nvPr>
        </p:nvSpPr>
        <p:spPr>
          <a:xfrm>
            <a:off x="434700" y="2045694"/>
            <a:ext cx="6903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From Text add             and type cat.ogg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1726875" y="3762325"/>
            <a:ext cx="471000" cy="37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6" name="Google Shape;356;p35"/>
          <p:cNvCxnSpPr>
            <a:stCxn id="355" idx="3"/>
            <a:endCxn id="357" idx="1"/>
          </p:cNvCxnSpPr>
          <p:nvPr/>
        </p:nvCxnSpPr>
        <p:spPr>
          <a:xfrm>
            <a:off x="2197875" y="3952075"/>
            <a:ext cx="3708600" cy="2364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" name="Google Shape;357;p35"/>
          <p:cNvSpPr/>
          <p:nvPr/>
        </p:nvSpPr>
        <p:spPr>
          <a:xfrm>
            <a:off x="5906375" y="6127400"/>
            <a:ext cx="731100" cy="379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5"/>
          <p:cNvSpPr/>
          <p:nvPr/>
        </p:nvSpPr>
        <p:spPr>
          <a:xfrm>
            <a:off x="578775" y="4327825"/>
            <a:ext cx="597900" cy="379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9" name="Google Shape;359;p35"/>
          <p:cNvCxnSpPr>
            <a:stCxn id="358" idx="3"/>
            <a:endCxn id="355" idx="1"/>
          </p:cNvCxnSpPr>
          <p:nvPr/>
        </p:nvCxnSpPr>
        <p:spPr>
          <a:xfrm flipH="1" rot="10800000">
            <a:off x="1176675" y="3952225"/>
            <a:ext cx="550200" cy="565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id="360" name="Google Shape;3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7825" y="2144874"/>
            <a:ext cx="532523" cy="2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5"/>
          <p:cNvSpPr txBox="1"/>
          <p:nvPr/>
        </p:nvSpPr>
        <p:spPr>
          <a:xfrm>
            <a:off x="625950" y="2637625"/>
            <a:ext cx="65205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(This will test to see if the Player1 had just played the cat meow)</a:t>
            </a:r>
            <a:endParaRPr/>
          </a:p>
        </p:txBody>
      </p:sp>
      <p:sp>
        <p:nvSpPr>
          <p:cNvPr id="362" name="Google Shape;362;p35"/>
          <p:cNvSpPr txBox="1"/>
          <p:nvPr/>
        </p:nvSpPr>
        <p:spPr>
          <a:xfrm>
            <a:off x="625950" y="7883025"/>
            <a:ext cx="65205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Since we the only other option other than voting for the cat is voting for the dog, we don't need to write any extra code, the </a:t>
            </a:r>
            <a:r>
              <a:rPr b="1" lang="en-GB">
                <a:solidFill>
                  <a:schemeClr val="dk1"/>
                </a:solidFill>
              </a:rPr>
              <a:t>else</a:t>
            </a:r>
            <a:r>
              <a:rPr lang="en-GB">
                <a:solidFill>
                  <a:schemeClr val="dk1"/>
                </a:solidFill>
              </a:rPr>
              <a:t> handles this automatically!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1250" y="3908712"/>
            <a:ext cx="3390626" cy="9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6"/>
          <p:cNvSpPr txBox="1"/>
          <p:nvPr>
            <p:ph idx="1" type="subTitle"/>
          </p:nvPr>
        </p:nvSpPr>
        <p:spPr>
          <a:xfrm>
            <a:off x="434700" y="6831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Adding a vote to the total.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369" name="Google Shape;369;p36"/>
          <p:cNvSpPr txBox="1"/>
          <p:nvPr>
            <p:ph idx="1" type="subTitle"/>
          </p:nvPr>
        </p:nvSpPr>
        <p:spPr>
          <a:xfrm>
            <a:off x="434700" y="1589419"/>
            <a:ext cx="6903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From Variables drag in  </a:t>
            </a:r>
            <a:r>
              <a:rPr lang="en-GB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370" name="Google Shape;370;p36"/>
          <p:cNvSpPr txBox="1"/>
          <p:nvPr>
            <p:ph idx="1" type="subTitle"/>
          </p:nvPr>
        </p:nvSpPr>
        <p:spPr>
          <a:xfrm>
            <a:off x="434700" y="2956794"/>
            <a:ext cx="6903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From Variables connect a </a:t>
            </a:r>
            <a:r>
              <a:rPr lang="en-GB" sz="1400">
                <a:solidFill>
                  <a:srgbClr val="000000"/>
                </a:solidFill>
              </a:rPr>
              <a:t>		   click the arrow and choose CatVote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371" name="Google Shape;371;p36"/>
          <p:cNvSpPr txBox="1"/>
          <p:nvPr>
            <p:ph idx="1" type="subTitle"/>
          </p:nvPr>
        </p:nvSpPr>
        <p:spPr>
          <a:xfrm>
            <a:off x="434700" y="2517294"/>
            <a:ext cx="6903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Connect a</a:t>
            </a:r>
            <a:r>
              <a:rPr lang="en-GB" sz="1400">
                <a:solidFill>
                  <a:srgbClr val="000000"/>
                </a:solidFill>
              </a:rPr>
              <a:t>  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72" name="Google Shape;3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9475" y="1611463"/>
            <a:ext cx="1163375" cy="383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8275" y="2552688"/>
            <a:ext cx="1260421" cy="3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4913" y="3006241"/>
            <a:ext cx="812500" cy="30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14350" y="2052523"/>
            <a:ext cx="2917750" cy="8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6"/>
          <p:cNvSpPr txBox="1"/>
          <p:nvPr>
            <p:ph idx="1" type="subTitle"/>
          </p:nvPr>
        </p:nvSpPr>
        <p:spPr>
          <a:xfrm>
            <a:off x="434700" y="2017369"/>
            <a:ext cx="6903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Click on the arrow and choose CatVote</a:t>
            </a:r>
            <a:r>
              <a:rPr lang="en-GB" sz="1400">
                <a:solidFill>
                  <a:srgbClr val="000000"/>
                </a:solidFill>
              </a:rPr>
              <a:t>   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377" name="Google Shape;377;p36"/>
          <p:cNvSpPr txBox="1"/>
          <p:nvPr>
            <p:ph idx="1" type="subTitle"/>
          </p:nvPr>
        </p:nvSpPr>
        <p:spPr>
          <a:xfrm>
            <a:off x="434700" y="3379869"/>
            <a:ext cx="6903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From Math connect a	       and set it to 1 </a:t>
            </a:r>
            <a:r>
              <a:rPr lang="en-GB" sz="1400">
                <a:solidFill>
                  <a:srgbClr val="000000"/>
                </a:solidFill>
              </a:rPr>
              <a:t>  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78" name="Google Shape;378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07750" y="3447286"/>
            <a:ext cx="418928" cy="3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6"/>
          <p:cNvSpPr txBox="1"/>
          <p:nvPr>
            <p:ph idx="1" type="subTitle"/>
          </p:nvPr>
        </p:nvSpPr>
        <p:spPr>
          <a:xfrm>
            <a:off x="434700" y="3802919"/>
            <a:ext cx="6903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Connect all this to the </a:t>
            </a:r>
            <a:r>
              <a:rPr b="1" lang="en-GB" sz="1400">
                <a:solidFill>
                  <a:srgbClr val="000000"/>
                </a:solidFill>
              </a:rPr>
              <a:t>Then</a:t>
            </a:r>
            <a:r>
              <a:rPr lang="en-GB" sz="1400">
                <a:solidFill>
                  <a:srgbClr val="000000"/>
                </a:solidFill>
              </a:rPr>
              <a:t> part </a:t>
            </a:r>
            <a:endParaRPr sz="1400"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of your </a:t>
            </a:r>
            <a:r>
              <a:rPr b="1" lang="en-GB" sz="1400">
                <a:solidFill>
                  <a:srgbClr val="000000"/>
                </a:solidFill>
              </a:rPr>
              <a:t>If</a:t>
            </a:r>
            <a:r>
              <a:rPr lang="en-GB" sz="1400">
                <a:solidFill>
                  <a:srgbClr val="000000"/>
                </a:solidFill>
              </a:rPr>
              <a:t> block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380" name="Google Shape;380;p36"/>
          <p:cNvSpPr/>
          <p:nvPr/>
        </p:nvSpPr>
        <p:spPr>
          <a:xfrm>
            <a:off x="3722125" y="4117400"/>
            <a:ext cx="626700" cy="304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6"/>
          <p:cNvSpPr txBox="1"/>
          <p:nvPr>
            <p:ph idx="1" type="subTitle"/>
          </p:nvPr>
        </p:nvSpPr>
        <p:spPr>
          <a:xfrm>
            <a:off x="434700" y="90080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Your screen should now look like this.</a:t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382" name="Google Shape;382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8186" y="5428874"/>
            <a:ext cx="6534577" cy="29756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/>
          <p:cNvSpPr txBox="1"/>
          <p:nvPr>
            <p:ph idx="1" type="subTitle"/>
          </p:nvPr>
        </p:nvSpPr>
        <p:spPr>
          <a:xfrm>
            <a:off x="434700" y="115630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Repeat for Dog votes.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388" name="Google Shape;388;p37"/>
          <p:cNvSpPr txBox="1"/>
          <p:nvPr>
            <p:ph idx="1" type="subTitle"/>
          </p:nvPr>
        </p:nvSpPr>
        <p:spPr>
          <a:xfrm>
            <a:off x="434700" y="8277075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Your screen should now look like this.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389" name="Google Shape;389;p37"/>
          <p:cNvSpPr txBox="1"/>
          <p:nvPr>
            <p:ph idx="1" type="subTitle"/>
          </p:nvPr>
        </p:nvSpPr>
        <p:spPr>
          <a:xfrm>
            <a:off x="434700" y="1837944"/>
            <a:ext cx="6903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Do the same things you did for cats but for dogs and connect it to the </a:t>
            </a:r>
            <a:r>
              <a:rPr b="1" lang="en-GB" sz="1400">
                <a:solidFill>
                  <a:srgbClr val="000000"/>
                </a:solidFill>
              </a:rPr>
              <a:t>else</a:t>
            </a:r>
            <a:r>
              <a:rPr lang="en-GB" sz="1400">
                <a:solidFill>
                  <a:srgbClr val="000000"/>
                </a:solidFill>
              </a:rPr>
              <a:t>:</a:t>
            </a:r>
            <a:r>
              <a:rPr lang="en-GB" sz="1400">
                <a:solidFill>
                  <a:srgbClr val="000000"/>
                </a:solidFill>
              </a:rPr>
              <a:t>   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90" name="Google Shape;3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825" y="2359299"/>
            <a:ext cx="4222449" cy="12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7"/>
          <p:cNvSpPr/>
          <p:nvPr/>
        </p:nvSpPr>
        <p:spPr>
          <a:xfrm>
            <a:off x="1850800" y="3152475"/>
            <a:ext cx="626700" cy="304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38" y="4385594"/>
            <a:ext cx="7040523" cy="3388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763" y="4729773"/>
            <a:ext cx="6728093" cy="367360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8"/>
          <p:cNvSpPr txBox="1"/>
          <p:nvPr>
            <p:ph idx="1" type="subTitle"/>
          </p:nvPr>
        </p:nvSpPr>
        <p:spPr>
          <a:xfrm>
            <a:off x="434700" y="115630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Updating the vote labels.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399" name="Google Shape;399;p38"/>
          <p:cNvSpPr txBox="1"/>
          <p:nvPr>
            <p:ph idx="1" type="subTitle"/>
          </p:nvPr>
        </p:nvSpPr>
        <p:spPr>
          <a:xfrm>
            <a:off x="434700" y="2426694"/>
            <a:ext cx="6903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From Text, connect a</a:t>
            </a:r>
            <a:r>
              <a:rPr lang="en-GB" sz="1400">
                <a:solidFill>
                  <a:srgbClr val="000000"/>
                </a:solidFill>
              </a:rPr>
              <a:t>			(this block joins two pieces of text together)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400" name="Google Shape;400;p38"/>
          <p:cNvSpPr txBox="1"/>
          <p:nvPr>
            <p:ph idx="1" type="subTitle"/>
          </p:nvPr>
        </p:nvSpPr>
        <p:spPr>
          <a:xfrm>
            <a:off x="434700" y="3156594"/>
            <a:ext cx="6903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From Text, connect			       to the top of				   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401" name="Google Shape;401;p38"/>
          <p:cNvSpPr txBox="1"/>
          <p:nvPr>
            <p:ph idx="1" type="subTitle"/>
          </p:nvPr>
        </p:nvSpPr>
        <p:spPr>
          <a:xfrm>
            <a:off x="434700" y="1960444"/>
            <a:ext cx="6903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From </a:t>
            </a:r>
            <a:r>
              <a:rPr b="1" lang="en-GB" sz="1400">
                <a:solidFill>
                  <a:srgbClr val="000000"/>
                </a:solidFill>
              </a:rPr>
              <a:t>LabelCat</a:t>
            </a:r>
            <a:r>
              <a:rPr lang="en-GB" sz="1400">
                <a:solidFill>
                  <a:srgbClr val="000000"/>
                </a:solidFill>
              </a:rPr>
              <a:t>, drag in </a:t>
            </a:r>
            <a:r>
              <a:rPr lang="en-GB" sz="1400">
                <a:solidFill>
                  <a:srgbClr val="000000"/>
                </a:solidFill>
              </a:rPr>
              <a:t>			  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02" name="Google Shape;40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6320" y="2023360"/>
            <a:ext cx="2056886" cy="30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3240" y="2508208"/>
            <a:ext cx="877371" cy="5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0025" y="3240739"/>
            <a:ext cx="1499650" cy="2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3200" y="3211519"/>
            <a:ext cx="877371" cy="5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8"/>
          <p:cNvSpPr txBox="1"/>
          <p:nvPr>
            <p:ph idx="1" type="subTitle"/>
          </p:nvPr>
        </p:nvSpPr>
        <p:spPr>
          <a:xfrm>
            <a:off x="463263" y="3886494"/>
            <a:ext cx="6903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From Variables, connect			       to the bottom of			   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07" name="Google Shape;40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6252" y="3970658"/>
            <a:ext cx="877371" cy="5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8875" y="3973932"/>
            <a:ext cx="1499650" cy="264643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8"/>
          <p:cNvSpPr/>
          <p:nvPr/>
        </p:nvSpPr>
        <p:spPr>
          <a:xfrm>
            <a:off x="1831113" y="5175400"/>
            <a:ext cx="780600" cy="37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0" name="Google Shape;410;p38"/>
          <p:cNvCxnSpPr>
            <a:stCxn id="409" idx="3"/>
            <a:endCxn id="411" idx="0"/>
          </p:cNvCxnSpPr>
          <p:nvPr/>
        </p:nvCxnSpPr>
        <p:spPr>
          <a:xfrm>
            <a:off x="2611713" y="5365150"/>
            <a:ext cx="2495100" cy="2518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2" name="Google Shape;412;p38"/>
          <p:cNvSpPr/>
          <p:nvPr/>
        </p:nvSpPr>
        <p:spPr>
          <a:xfrm>
            <a:off x="755447" y="5446550"/>
            <a:ext cx="544500" cy="264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3" name="Google Shape;413;p38"/>
          <p:cNvCxnSpPr>
            <a:stCxn id="412" idx="3"/>
            <a:endCxn id="409" idx="1"/>
          </p:cNvCxnSpPr>
          <p:nvPr/>
        </p:nvCxnSpPr>
        <p:spPr>
          <a:xfrm flipH="1" rot="10800000">
            <a:off x="1299947" y="5365250"/>
            <a:ext cx="531300" cy="21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11" name="Google Shape;411;p38"/>
          <p:cNvSpPr/>
          <p:nvPr/>
        </p:nvSpPr>
        <p:spPr>
          <a:xfrm>
            <a:off x="3783738" y="7883250"/>
            <a:ext cx="2646000" cy="379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9"/>
          <p:cNvSpPr txBox="1"/>
          <p:nvPr>
            <p:ph idx="1" type="subTitle"/>
          </p:nvPr>
        </p:nvSpPr>
        <p:spPr>
          <a:xfrm>
            <a:off x="434700" y="115630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Updating the vote labels continued...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419" name="Google Shape;419;p39"/>
          <p:cNvSpPr txBox="1"/>
          <p:nvPr>
            <p:ph idx="1" type="subTitle"/>
          </p:nvPr>
        </p:nvSpPr>
        <p:spPr>
          <a:xfrm>
            <a:off x="434700" y="1960450"/>
            <a:ext cx="14220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Connect</a:t>
            </a:r>
            <a:r>
              <a:rPr lang="en-GB" sz="1400">
                <a:solidFill>
                  <a:srgbClr val="000000"/>
                </a:solidFill>
              </a:rPr>
              <a:t> 			  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20" name="Google Shape;4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350" y="2048522"/>
            <a:ext cx="3977113" cy="5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9"/>
          <p:cNvSpPr txBox="1"/>
          <p:nvPr>
            <p:ph idx="1" type="subTitle"/>
          </p:nvPr>
        </p:nvSpPr>
        <p:spPr>
          <a:xfrm>
            <a:off x="971650" y="2764550"/>
            <a:ext cx="759600" cy="4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below</a:t>
            </a:r>
            <a:r>
              <a:rPr lang="en-GB" sz="1400">
                <a:solidFill>
                  <a:srgbClr val="000000"/>
                </a:solidFill>
              </a:rPr>
              <a:t> 			  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22" name="Google Shape;42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5200" y="2843645"/>
            <a:ext cx="3977126" cy="37678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9"/>
          <p:cNvSpPr txBox="1"/>
          <p:nvPr>
            <p:ph idx="1" type="subTitle"/>
          </p:nvPr>
        </p:nvSpPr>
        <p:spPr>
          <a:xfrm>
            <a:off x="434700" y="3423325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Your IF statement should now look like this: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424" name="Google Shape;424;p39"/>
          <p:cNvSpPr txBox="1"/>
          <p:nvPr>
            <p:ph idx="1" type="subTitle"/>
          </p:nvPr>
        </p:nvSpPr>
        <p:spPr>
          <a:xfrm>
            <a:off x="434700" y="73258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Repeat for LabelDog.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25" name="Google Shape;42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1650" y="4366621"/>
            <a:ext cx="6061000" cy="2477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0"/>
          <p:cNvSpPr txBox="1"/>
          <p:nvPr>
            <p:ph idx="1" type="subTitle"/>
          </p:nvPr>
        </p:nvSpPr>
        <p:spPr>
          <a:xfrm>
            <a:off x="434700" y="115630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Your final code should look like this.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431" name="Google Shape;431;p40"/>
          <p:cNvSpPr txBox="1"/>
          <p:nvPr>
            <p:ph idx="1" type="subTitle"/>
          </p:nvPr>
        </p:nvSpPr>
        <p:spPr>
          <a:xfrm>
            <a:off x="397500" y="8276150"/>
            <a:ext cx="69774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Now test it out and collect votes from your friends!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432" name="Google Shape;4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400" y="2274425"/>
            <a:ext cx="6711595" cy="55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1"/>
          <p:cNvSpPr txBox="1"/>
          <p:nvPr/>
        </p:nvSpPr>
        <p:spPr>
          <a:xfrm>
            <a:off x="731000" y="555550"/>
            <a:ext cx="6301200" cy="87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</a:rPr>
              <a:t>Further Exploration Questions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Why does the LabelDogVote and LabelCatVote update happen at the end? What happens if they are done before?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What are some other ways we could increment CatVote and DogVote?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Could we use two players instead of one player and changing the source? What else in the code would have to change if we used two players?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Is there anything to stop someone from voting 20 times?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What would we have to add so that we can click a button and “reset” the votes back to zero?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Change the app to be about something more interesting than voting if people like cats or dogs. What else could an app like this be used for?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975" y="1034504"/>
            <a:ext cx="4552451" cy="360744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434700" y="404475"/>
            <a:ext cx="69030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Drag in a </a:t>
            </a:r>
            <a:r>
              <a:rPr i="1" lang="en-GB" sz="1400">
                <a:solidFill>
                  <a:schemeClr val="dk1"/>
                </a:solidFill>
              </a:rPr>
              <a:t>TableArrangement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282300" y="4880475"/>
            <a:ext cx="38661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Add a button and rename it </a:t>
            </a:r>
            <a:r>
              <a:rPr b="1" lang="en-GB" sz="1400">
                <a:solidFill>
                  <a:schemeClr val="dk1"/>
                </a:solidFill>
              </a:rPr>
              <a:t>ButtonCat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Add a button and rename it </a:t>
            </a:r>
            <a:r>
              <a:rPr b="1" lang="en-GB" sz="1400">
                <a:solidFill>
                  <a:schemeClr val="dk1"/>
                </a:solidFill>
              </a:rPr>
              <a:t>ButtonDog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3842500" y="4880475"/>
            <a:ext cx="37137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Add a label and rename it </a:t>
            </a:r>
            <a:r>
              <a:rPr b="1" lang="en-GB" sz="1400">
                <a:solidFill>
                  <a:schemeClr val="dk1"/>
                </a:solidFill>
              </a:rPr>
              <a:t>LabelCat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Add a label and rename it </a:t>
            </a:r>
            <a:r>
              <a:rPr b="1" lang="en-GB" sz="1400">
                <a:solidFill>
                  <a:schemeClr val="dk1"/>
                </a:solidFill>
              </a:rPr>
              <a:t>LabelDog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1609978" y="2000525"/>
            <a:ext cx="1543200" cy="23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4245975" y="2720725"/>
            <a:ext cx="728100" cy="810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" name="Google Shape;84;p15"/>
          <p:cNvCxnSpPr>
            <a:stCxn id="82" idx="3"/>
            <a:endCxn id="83" idx="1"/>
          </p:cNvCxnSpPr>
          <p:nvPr/>
        </p:nvCxnSpPr>
        <p:spPr>
          <a:xfrm>
            <a:off x="3153178" y="2118875"/>
            <a:ext cx="1092900" cy="1007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975" y="5735200"/>
            <a:ext cx="5824448" cy="369112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903978" y="6124075"/>
            <a:ext cx="1543200" cy="23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15"/>
          <p:cNvCxnSpPr/>
          <p:nvPr/>
        </p:nvCxnSpPr>
        <p:spPr>
          <a:xfrm>
            <a:off x="2447178" y="6228675"/>
            <a:ext cx="1152900" cy="153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" name="Google Shape;88;p15"/>
          <p:cNvCxnSpPr>
            <a:stCxn id="86" idx="3"/>
          </p:cNvCxnSpPr>
          <p:nvPr/>
        </p:nvCxnSpPr>
        <p:spPr>
          <a:xfrm>
            <a:off x="2447178" y="6242425"/>
            <a:ext cx="1798800" cy="1479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9" name="Google Shape;89;p15"/>
          <p:cNvSpPr/>
          <p:nvPr/>
        </p:nvSpPr>
        <p:spPr>
          <a:xfrm>
            <a:off x="903978" y="6988175"/>
            <a:ext cx="1543200" cy="23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0" name="Google Shape;90;p15"/>
          <p:cNvCxnSpPr>
            <a:stCxn id="89" idx="3"/>
          </p:cNvCxnSpPr>
          <p:nvPr/>
        </p:nvCxnSpPr>
        <p:spPr>
          <a:xfrm>
            <a:off x="2447178" y="7106525"/>
            <a:ext cx="795600" cy="8358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5"/>
          <p:cNvCxnSpPr/>
          <p:nvPr/>
        </p:nvCxnSpPr>
        <p:spPr>
          <a:xfrm>
            <a:off x="2447178" y="7106525"/>
            <a:ext cx="713100" cy="14817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" name="Google Shape;92;p15"/>
          <p:cNvCxnSpPr/>
          <p:nvPr/>
        </p:nvCxnSpPr>
        <p:spPr>
          <a:xfrm flipH="1" rot="10800000">
            <a:off x="3160425" y="8024775"/>
            <a:ext cx="1140600" cy="5496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5"/>
          <p:cNvSpPr/>
          <p:nvPr/>
        </p:nvSpPr>
        <p:spPr>
          <a:xfrm>
            <a:off x="5769700" y="6339539"/>
            <a:ext cx="728100" cy="38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5769700" y="6746875"/>
            <a:ext cx="728100" cy="38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 txBox="1"/>
          <p:nvPr>
            <p:ph idx="1" type="subTitle"/>
          </p:nvPr>
        </p:nvSpPr>
        <p:spPr>
          <a:xfrm>
            <a:off x="434700" y="4595475"/>
            <a:ext cx="69030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Inside the </a:t>
            </a:r>
            <a:r>
              <a:rPr i="1" lang="en-GB" sz="1400">
                <a:solidFill>
                  <a:schemeClr val="dk1"/>
                </a:solidFill>
              </a:rPr>
              <a:t>TableArrangement</a:t>
            </a:r>
            <a:r>
              <a:rPr lang="en-GB" sz="1400">
                <a:solidFill>
                  <a:schemeClr val="dk1"/>
                </a:solidFill>
              </a:rPr>
              <a:t>: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idx="1" type="subTitle"/>
          </p:nvPr>
        </p:nvSpPr>
        <p:spPr>
          <a:xfrm>
            <a:off x="434700" y="494675"/>
            <a:ext cx="6903000" cy="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Now we need to set up our app to play sounds.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Drag in a Player component from the Media drawer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350" y="1570276"/>
            <a:ext cx="5783701" cy="524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/>
          <p:nvPr/>
        </p:nvSpPr>
        <p:spPr>
          <a:xfrm>
            <a:off x="1056550" y="3398975"/>
            <a:ext cx="1787700" cy="38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" name="Google Shape;103;p16"/>
          <p:cNvCxnSpPr>
            <a:stCxn id="102" idx="3"/>
          </p:cNvCxnSpPr>
          <p:nvPr/>
        </p:nvCxnSpPr>
        <p:spPr>
          <a:xfrm>
            <a:off x="2844250" y="3592025"/>
            <a:ext cx="1305600" cy="1656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p16"/>
          <p:cNvSpPr/>
          <p:nvPr/>
        </p:nvSpPr>
        <p:spPr>
          <a:xfrm>
            <a:off x="4438350" y="6335050"/>
            <a:ext cx="714600" cy="48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3571800" y="7465600"/>
            <a:ext cx="24255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After you drag in the player, it will appear here.</a:t>
            </a:r>
            <a:endParaRPr/>
          </a:p>
        </p:txBody>
      </p:sp>
      <p:cxnSp>
        <p:nvCxnSpPr>
          <p:cNvPr id="106" name="Google Shape;106;p16"/>
          <p:cNvCxnSpPr>
            <a:stCxn id="105" idx="0"/>
            <a:endCxn id="104" idx="2"/>
          </p:cNvCxnSpPr>
          <p:nvPr/>
        </p:nvCxnSpPr>
        <p:spPr>
          <a:xfrm flipH="1" rot="10800000">
            <a:off x="4784550" y="6817600"/>
            <a:ext cx="11100" cy="648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idx="1" type="subTitle"/>
          </p:nvPr>
        </p:nvSpPr>
        <p:spPr>
          <a:xfrm>
            <a:off x="652000" y="773825"/>
            <a:ext cx="69030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Let's update the </a:t>
            </a:r>
            <a:r>
              <a:rPr b="1" lang="en-GB" sz="2400">
                <a:solidFill>
                  <a:srgbClr val="000000"/>
                </a:solidFill>
              </a:rPr>
              <a:t>LabelQuestion!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988" y="2675325"/>
            <a:ext cx="6223426" cy="39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/>
          <p:nvPr/>
        </p:nvSpPr>
        <p:spPr>
          <a:xfrm>
            <a:off x="5469825" y="3399400"/>
            <a:ext cx="523800" cy="38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 txBox="1"/>
          <p:nvPr/>
        </p:nvSpPr>
        <p:spPr>
          <a:xfrm>
            <a:off x="6049700" y="3438400"/>
            <a:ext cx="10707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Select</a:t>
            </a: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5469825" y="4019000"/>
            <a:ext cx="523800" cy="38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 txBox="1"/>
          <p:nvPr/>
        </p:nvSpPr>
        <p:spPr>
          <a:xfrm>
            <a:off x="6049700" y="4058000"/>
            <a:ext cx="10707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Set to 40</a:t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4164425" y="3025175"/>
            <a:ext cx="948300" cy="308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5469825" y="6012675"/>
            <a:ext cx="1070700" cy="38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/>
        </p:nvSpPr>
        <p:spPr>
          <a:xfrm>
            <a:off x="5253807" y="6824750"/>
            <a:ext cx="14967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text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Dogs or Cats?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20" name="Google Shape;120;p17"/>
          <p:cNvCxnSpPr>
            <a:stCxn id="119" idx="0"/>
            <a:endCxn id="118" idx="2"/>
          </p:cNvCxnSpPr>
          <p:nvPr/>
        </p:nvCxnSpPr>
        <p:spPr>
          <a:xfrm flipH="1" rot="10800000">
            <a:off x="6002157" y="6398750"/>
            <a:ext cx="3000" cy="426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17"/>
          <p:cNvSpPr/>
          <p:nvPr/>
        </p:nvSpPr>
        <p:spPr>
          <a:xfrm>
            <a:off x="1320325" y="4507950"/>
            <a:ext cx="1882500" cy="48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1160247" y="6902175"/>
            <a:ext cx="22074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Your </a:t>
            </a:r>
            <a:r>
              <a:rPr b="1" lang="en-GB">
                <a:solidFill>
                  <a:schemeClr val="dk1"/>
                </a:solidFill>
              </a:rPr>
              <a:t>LabelQuestion</a:t>
            </a:r>
            <a:r>
              <a:rPr lang="en-GB">
                <a:solidFill>
                  <a:schemeClr val="dk1"/>
                </a:solidFill>
              </a:rPr>
              <a:t> should now look like this.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23" name="Google Shape;123;p17"/>
          <p:cNvCxnSpPr>
            <a:stCxn id="122" idx="0"/>
            <a:endCxn id="121" idx="2"/>
          </p:cNvCxnSpPr>
          <p:nvPr/>
        </p:nvCxnSpPr>
        <p:spPr>
          <a:xfrm rot="10800000">
            <a:off x="2261547" y="4990275"/>
            <a:ext cx="2400" cy="191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idx="1" type="subTitle"/>
          </p:nvPr>
        </p:nvSpPr>
        <p:spPr>
          <a:xfrm>
            <a:off x="434700" y="743225"/>
            <a:ext cx="69030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Now, </a:t>
            </a:r>
            <a:r>
              <a:rPr lang="en-GB" sz="2400">
                <a:solidFill>
                  <a:srgbClr val="000000"/>
                </a:solidFill>
              </a:rPr>
              <a:t>update the </a:t>
            </a:r>
            <a:r>
              <a:rPr b="1" lang="en-GB" sz="2400">
                <a:solidFill>
                  <a:srgbClr val="000000"/>
                </a:solidFill>
              </a:rPr>
              <a:t>LabelCat</a:t>
            </a:r>
            <a:r>
              <a:rPr lang="en-GB" sz="2400">
                <a:solidFill>
                  <a:srgbClr val="000000"/>
                </a:solidFill>
              </a:rPr>
              <a:t> and </a:t>
            </a:r>
            <a:r>
              <a:rPr b="1" lang="en-GB" sz="2400">
                <a:solidFill>
                  <a:srgbClr val="000000"/>
                </a:solidFill>
              </a:rPr>
              <a:t>LabelDog</a:t>
            </a:r>
            <a:r>
              <a:rPr lang="en-GB" sz="2400">
                <a:solidFill>
                  <a:srgbClr val="000000"/>
                </a:solidFill>
              </a:rPr>
              <a:t> Text. 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250" y="2121639"/>
            <a:ext cx="6305848" cy="40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/>
          <p:nvPr/>
        </p:nvSpPr>
        <p:spPr>
          <a:xfrm>
            <a:off x="4341875" y="3170488"/>
            <a:ext cx="948300" cy="245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4341875" y="3416188"/>
            <a:ext cx="948300" cy="245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5606041" y="5504653"/>
            <a:ext cx="1070700" cy="38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" name="Google Shape;133;p18"/>
          <p:cNvCxnSpPr>
            <a:endCxn id="132" idx="2"/>
          </p:cNvCxnSpPr>
          <p:nvPr/>
        </p:nvCxnSpPr>
        <p:spPr>
          <a:xfrm flipH="1" rot="10800000">
            <a:off x="6138391" y="5890753"/>
            <a:ext cx="3000" cy="426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18"/>
          <p:cNvSpPr txBox="1"/>
          <p:nvPr/>
        </p:nvSpPr>
        <p:spPr>
          <a:xfrm>
            <a:off x="5391550" y="6316763"/>
            <a:ext cx="1647600" cy="1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For </a:t>
            </a:r>
            <a:r>
              <a:rPr b="1" lang="en-GB">
                <a:solidFill>
                  <a:schemeClr val="dk1"/>
                </a:solidFill>
              </a:rPr>
              <a:t>LabelCat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text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Votes for Cats: 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For </a:t>
            </a:r>
            <a:r>
              <a:rPr b="1" lang="en-GB">
                <a:solidFill>
                  <a:schemeClr val="dk1"/>
                </a:solidFill>
              </a:rPr>
              <a:t>LabelDog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text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Votes for Dogs: 0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35" name="Google Shape;135;p18"/>
          <p:cNvCxnSpPr>
            <a:stCxn id="130" idx="3"/>
            <a:endCxn id="132" idx="0"/>
          </p:cNvCxnSpPr>
          <p:nvPr/>
        </p:nvCxnSpPr>
        <p:spPr>
          <a:xfrm>
            <a:off x="5290175" y="3293338"/>
            <a:ext cx="851100" cy="2211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18"/>
          <p:cNvSpPr/>
          <p:nvPr/>
        </p:nvSpPr>
        <p:spPr>
          <a:xfrm>
            <a:off x="1442800" y="4573056"/>
            <a:ext cx="1882500" cy="245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 txBox="1"/>
          <p:nvPr/>
        </p:nvSpPr>
        <p:spPr>
          <a:xfrm>
            <a:off x="1282725" y="6730593"/>
            <a:ext cx="22074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Your </a:t>
            </a:r>
            <a:r>
              <a:rPr b="1" lang="en-GB">
                <a:solidFill>
                  <a:schemeClr val="dk1"/>
                </a:solidFill>
              </a:rPr>
              <a:t>LabelCat</a:t>
            </a:r>
            <a:r>
              <a:rPr lang="en-GB">
                <a:solidFill>
                  <a:schemeClr val="dk1"/>
                </a:solidFill>
              </a:rPr>
              <a:t> and </a:t>
            </a:r>
            <a:r>
              <a:rPr b="1" lang="en-GB">
                <a:solidFill>
                  <a:schemeClr val="dk1"/>
                </a:solidFill>
              </a:rPr>
              <a:t>LabelDog</a:t>
            </a:r>
            <a:r>
              <a:rPr lang="en-GB">
                <a:solidFill>
                  <a:schemeClr val="dk1"/>
                </a:solidFill>
              </a:rPr>
              <a:t> should now look like this.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38" name="Google Shape;138;p18"/>
          <p:cNvCxnSpPr>
            <a:stCxn id="137" idx="0"/>
            <a:endCxn id="136" idx="2"/>
          </p:cNvCxnSpPr>
          <p:nvPr/>
        </p:nvCxnSpPr>
        <p:spPr>
          <a:xfrm rot="10800000">
            <a:off x="2384025" y="4818693"/>
            <a:ext cx="2400" cy="191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idx="1" type="subTitle"/>
          </p:nvPr>
        </p:nvSpPr>
        <p:spPr>
          <a:xfrm>
            <a:off x="434700" y="1476600"/>
            <a:ext cx="6903000" cy="12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Download each of these files to your computer: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cat.</a:t>
            </a:r>
            <a:r>
              <a:rPr lang="en-GB" sz="1400">
                <a:solidFill>
                  <a:srgbClr val="000000"/>
                </a:solidFill>
              </a:rPr>
              <a:t>png</a:t>
            </a:r>
            <a:r>
              <a:rPr lang="en-GB" sz="1400">
                <a:solidFill>
                  <a:srgbClr val="000000"/>
                </a:solidFill>
              </a:rPr>
              <a:t> (our cat image) ( </a:t>
            </a:r>
            <a:r>
              <a:rPr lang="en-GB" sz="1400" u="sng">
                <a:solidFill>
                  <a:schemeClr val="hlink"/>
                </a:solidFill>
                <a:hlinkClick r:id="rId3"/>
              </a:rPr>
              <a:t>https://tinyurl.com/MITCIS-kitty</a:t>
            </a:r>
            <a:r>
              <a:rPr lang="en-GB" sz="1400">
                <a:solidFill>
                  <a:srgbClr val="000000"/>
                </a:solidFill>
              </a:rPr>
              <a:t> 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cat.</a:t>
            </a:r>
            <a:r>
              <a:rPr lang="en-GB" sz="1400">
                <a:solidFill>
                  <a:srgbClr val="000000"/>
                </a:solidFill>
              </a:rPr>
              <a:t>ogg</a:t>
            </a:r>
            <a:r>
              <a:rPr lang="en-GB" sz="1400">
                <a:solidFill>
                  <a:srgbClr val="000000"/>
                </a:solidFill>
              </a:rPr>
              <a:t> (our cat soun</a:t>
            </a:r>
            <a:r>
              <a:rPr lang="en-GB" sz="1400">
                <a:solidFill>
                  <a:srgbClr val="000000"/>
                </a:solidFill>
              </a:rPr>
              <a:t>d) ( </a:t>
            </a:r>
            <a:r>
              <a:rPr lang="en-GB" sz="1400" u="sng">
                <a:solidFill>
                  <a:schemeClr val="hlink"/>
                </a:solidFill>
                <a:hlinkClick r:id="rId4"/>
              </a:rPr>
              <a:t>https://tinyurl.com/MITCIS-cat</a:t>
            </a:r>
            <a:r>
              <a:rPr lang="en-GB" sz="1400">
                <a:solidFill>
                  <a:srgbClr val="000000"/>
                </a:solidFill>
              </a:rPr>
              <a:t> 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dog.jpg (our dog image) ( </a:t>
            </a:r>
            <a:r>
              <a:rPr lang="en-GB" sz="1400" u="sng">
                <a:solidFill>
                  <a:schemeClr val="hlink"/>
                </a:solidFill>
                <a:hlinkClick r:id="rId5"/>
              </a:rPr>
              <a:t>https://tinyurl.com/MITCIS-doggy</a:t>
            </a:r>
            <a:r>
              <a:rPr lang="en-GB" sz="1400">
                <a:solidFill>
                  <a:srgbClr val="000000"/>
                </a:solidFill>
              </a:rPr>
              <a:t> 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dog.ogg (our dog sound) ( </a:t>
            </a:r>
            <a:r>
              <a:rPr lang="en-GB" sz="1400" u="sng">
                <a:solidFill>
                  <a:schemeClr val="hlink"/>
                </a:solidFill>
                <a:hlinkClick r:id="rId6"/>
              </a:rPr>
              <a:t>https://tinyurl.com/MITCIS-dog</a:t>
            </a:r>
            <a:r>
              <a:rPr lang="en-GB" sz="1400">
                <a:solidFill>
                  <a:srgbClr val="000000"/>
                </a:solidFill>
              </a:rPr>
              <a:t> )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44" name="Google Shape;144;p19"/>
          <p:cNvSpPr txBox="1"/>
          <p:nvPr>
            <p:ph idx="1" type="subTitle"/>
          </p:nvPr>
        </p:nvSpPr>
        <p:spPr>
          <a:xfrm>
            <a:off x="434700" y="8944850"/>
            <a:ext cx="69030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Under media, click on </a:t>
            </a:r>
            <a:r>
              <a:rPr b="1" lang="en-GB" sz="1400">
                <a:solidFill>
                  <a:srgbClr val="000000"/>
                </a:solidFill>
              </a:rPr>
              <a:t>Upload File…</a:t>
            </a:r>
            <a:r>
              <a:rPr lang="en-GB" sz="1400">
                <a:solidFill>
                  <a:srgbClr val="000000"/>
                </a:solidFill>
              </a:rPr>
              <a:t> then </a:t>
            </a:r>
            <a:r>
              <a:rPr b="1" lang="en-GB" sz="1400">
                <a:solidFill>
                  <a:srgbClr val="000000"/>
                </a:solidFill>
              </a:rPr>
              <a:t>Choose File</a:t>
            </a:r>
            <a:r>
              <a:rPr lang="en-GB" sz="1400">
                <a:solidFill>
                  <a:srgbClr val="000000"/>
                </a:solidFill>
              </a:rPr>
              <a:t>, find the images and sounds and upload them to your computer.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500" y="2892247"/>
            <a:ext cx="6695399" cy="567740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9"/>
          <p:cNvSpPr/>
          <p:nvPr/>
        </p:nvSpPr>
        <p:spPr>
          <a:xfrm>
            <a:off x="5869225" y="8286047"/>
            <a:ext cx="1070700" cy="30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1957350" y="5474472"/>
            <a:ext cx="1070700" cy="30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" name="Google Shape;148;p19"/>
          <p:cNvCxnSpPr/>
          <p:nvPr/>
        </p:nvCxnSpPr>
        <p:spPr>
          <a:xfrm flipH="1" rot="10800000">
            <a:off x="6343091" y="8595041"/>
            <a:ext cx="3000" cy="426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19"/>
          <p:cNvCxnSpPr>
            <a:stCxn id="146" idx="1"/>
            <a:endCxn id="147" idx="2"/>
          </p:cNvCxnSpPr>
          <p:nvPr/>
        </p:nvCxnSpPr>
        <p:spPr>
          <a:xfrm rot="10800000">
            <a:off x="2492725" y="5783447"/>
            <a:ext cx="3376500" cy="265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19"/>
          <p:cNvSpPr txBox="1"/>
          <p:nvPr/>
        </p:nvSpPr>
        <p:spPr>
          <a:xfrm>
            <a:off x="434700" y="687100"/>
            <a:ext cx="6125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Upload the pictures and sounds for our app.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51" name="Google Shape;151;p19"/>
          <p:cNvSpPr/>
          <p:nvPr/>
        </p:nvSpPr>
        <p:spPr>
          <a:xfrm>
            <a:off x="5463325" y="7526239"/>
            <a:ext cx="1882500" cy="759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5539525" y="6061350"/>
            <a:ext cx="18825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Your uploaded files should appear below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53" name="Google Shape;153;p19"/>
          <p:cNvCxnSpPr/>
          <p:nvPr/>
        </p:nvCxnSpPr>
        <p:spPr>
          <a:xfrm>
            <a:off x="6397225" y="6666050"/>
            <a:ext cx="14700" cy="89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/>
        </p:nvSpPr>
        <p:spPr>
          <a:xfrm>
            <a:off x="434700" y="687100"/>
            <a:ext cx="6743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Set the pictures for </a:t>
            </a:r>
            <a:r>
              <a:rPr b="1" lang="en-GB" sz="2400">
                <a:solidFill>
                  <a:schemeClr val="dk1"/>
                </a:solidFill>
              </a:rPr>
              <a:t>ButtonCat</a:t>
            </a:r>
            <a:r>
              <a:rPr lang="en-GB" sz="2400">
                <a:solidFill>
                  <a:schemeClr val="dk1"/>
                </a:solidFill>
              </a:rPr>
              <a:t> and </a:t>
            </a:r>
            <a:r>
              <a:rPr b="1" lang="en-GB" sz="2400">
                <a:solidFill>
                  <a:schemeClr val="dk1"/>
                </a:solidFill>
              </a:rPr>
              <a:t>ButtonDog.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338" y="2638339"/>
            <a:ext cx="6455723" cy="478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 txBox="1"/>
          <p:nvPr>
            <p:ph idx="1" type="subTitle"/>
          </p:nvPr>
        </p:nvSpPr>
        <p:spPr>
          <a:xfrm>
            <a:off x="434700" y="1476600"/>
            <a:ext cx="69030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Under the Properties for </a:t>
            </a:r>
            <a:r>
              <a:rPr b="1" lang="en-GB" sz="1400">
                <a:solidFill>
                  <a:srgbClr val="000000"/>
                </a:solidFill>
              </a:rPr>
              <a:t>ButtonCat</a:t>
            </a:r>
            <a:r>
              <a:rPr lang="en-GB" sz="1400">
                <a:solidFill>
                  <a:srgbClr val="000000"/>
                </a:solidFill>
              </a:rPr>
              <a:t> click </a:t>
            </a:r>
            <a:r>
              <a:rPr b="1" lang="en-GB" sz="1400">
                <a:solidFill>
                  <a:srgbClr val="000000"/>
                </a:solidFill>
              </a:rPr>
              <a:t>Image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choose cat.jpg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4632775" y="3237647"/>
            <a:ext cx="1070700" cy="30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0"/>
          <p:cNvSpPr/>
          <p:nvPr/>
        </p:nvSpPr>
        <p:spPr>
          <a:xfrm>
            <a:off x="5837800" y="5378357"/>
            <a:ext cx="1070700" cy="111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Your screen should look like this.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68" name="Google Shape;1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75" y="2503425"/>
            <a:ext cx="6835850" cy="50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/>
          <p:nvPr>
            <p:ph idx="1" type="subTitle"/>
          </p:nvPr>
        </p:nvSpPr>
        <p:spPr>
          <a:xfrm>
            <a:off x="468275" y="8187075"/>
            <a:ext cx="6903000" cy="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Let's fix the cat so it fits the screen!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